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859" r:id="rId2"/>
    <p:sldId id="1140" r:id="rId3"/>
    <p:sldId id="1142" r:id="rId4"/>
    <p:sldId id="1143" r:id="rId5"/>
    <p:sldId id="1169" r:id="rId6"/>
    <p:sldId id="1170" r:id="rId7"/>
    <p:sldId id="1171" r:id="rId8"/>
    <p:sldId id="1172" r:id="rId9"/>
    <p:sldId id="1173" r:id="rId10"/>
    <p:sldId id="1174" r:id="rId11"/>
    <p:sldId id="1175" r:id="rId12"/>
    <p:sldId id="1176" r:id="rId13"/>
    <p:sldId id="1177" r:id="rId14"/>
    <p:sldId id="1178" r:id="rId15"/>
    <p:sldId id="1179" r:id="rId16"/>
    <p:sldId id="1180" r:id="rId17"/>
    <p:sldId id="1181" r:id="rId18"/>
    <p:sldId id="1182" r:id="rId19"/>
    <p:sldId id="1183" r:id="rId20"/>
    <p:sldId id="1184" r:id="rId21"/>
    <p:sldId id="1185" r:id="rId22"/>
    <p:sldId id="1186" r:id="rId2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8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  </a:t>
            </a:r>
            <a:r>
              <a:rPr lang="zh-CN" altLang="en-US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新趋势卷</a:t>
            </a:r>
            <a:endParaRPr lang="en-US" altLang="zh-CN" sz="50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E25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跨学科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lvl="0"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根据以上材料判断温度约为－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的超导体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不属于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）高温超导体，解释超导体用于远距离输电的好处：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71270" y="83671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属于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75326" y="1402705"/>
            <a:ext cx="48237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超导体不会由于发热而损失电能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8582" y="1916832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故可提高输电效率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新疆中考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）在绿色照明、智慧照明理念的倡导下，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灯具正在快速普及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主要是由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半导体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）材料制成的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与白炽灯相比，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灯工作时消耗的电能绝大部分转化为光能，极少部分转化为内能，所以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光源又被称为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）光源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当人体靠近楼道内的智能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体感灯时，人体辐射的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紫外线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红外线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）会被体感灯感应到，从而发光；当人远离灯到一定距离时，灯又会熄灭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02918" y="134076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半导体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99612" y="248572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冷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609420" y="303445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红外线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9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）某型号吸顶灯经过灯内调制电路将家庭电路的电压变为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60V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的直流电压，吸顶灯内有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个灯条贴片，每个灯条贴片由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个相同的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灯珠串联组成，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个灯条贴片并联在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 V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的电压两端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开关闭合后，所有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灯珠均能正常发光，则每个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灯珠的额定电压为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已知每个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灯珠的额定电流为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0.15 A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，则该吸顶灯的总电流为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吸顶灯正常工作时，若突然有一个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灯珠发生了断路故障，则吸顶灯的功率变为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206774" y="2492896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3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00015" y="3068960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0.6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070870" y="362403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27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4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795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湖南中考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）科技赋能乡村振兴，农业无人机以其安全可靠、高效灵活、成本低廉的优势而被广泛应用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如图所示是无人机正在喷洒农药的场景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）工作人员熟练操作手柄，通过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波无线遥控无人机，实现定点起飞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无人机沿水平方向匀速直线飞行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300 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，用时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 s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，则无人机水平飞行时的速度大小为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）装载农药的无人机水平匀速直线飞行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 s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，消耗的电能为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0.25 kW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∙h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，若该无人机消耗的电能转化为机械能的效率为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80%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，则此过程中无人机内电动机的机械功率为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118" y="4653136"/>
            <a:ext cx="2166399" cy="195171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02065" y="191683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电磁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98662" y="3039343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94606" y="4688492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7 200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9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威海中考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）如图所示，运动员握住标枪静止不动，支撑标枪的手掌面（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支撑点为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）与标枪平行，请在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点画出标枪受到手掌的支持力和摩擦力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77281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2276872"/>
            <a:ext cx="4152900" cy="39338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0451" y="2204864"/>
            <a:ext cx="3857400" cy="327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2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深圳中考节选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机器人逐渐进入我们的生活，如图所示为月月同学购买的某款机器人站立在水平地面上，在图中画出月月同学买的机器人受到的重力的示意图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为机器人的重心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43036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974" y="2430364"/>
            <a:ext cx="2344204" cy="36130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006" y="2276872"/>
            <a:ext cx="1612783" cy="328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型应急防洪板，能有效阻挡洪水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图乙为单个防洪板的结构简图，请你在图乙中，画出能阻碍防洪板向左翻倒的压力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的力臂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773" y="2492896"/>
            <a:ext cx="9198009" cy="337704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247334" y="185104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3358" y="2472057"/>
            <a:ext cx="3347745" cy="239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77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0147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）如图所示，是医院张贴的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海姆立克急救法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宣传画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小明想知道这种急救法的原理，爸爸告诉小明这是应用了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一定质量的气体，在温度不变时，体积越小，压强越大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的规律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请你利用此规律并结合所学的物理知识解释采用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海姆立克急救法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能将异物排出的原因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ctr"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海姆立克急救法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可用于气道异物梗阻的现场急救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施救者将一个拳头定位在患者的肚脐与胸骨下端之间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一只手抓住拳头快速向上向内压迫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重复进行这个动作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异物排出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478" y="3356992"/>
            <a:ext cx="2934072" cy="21273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34566" y="2996952"/>
            <a:ext cx="11449272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513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b="1" kern="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一定质量的气体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在温度不变时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体积越小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压强越大</a:t>
            </a:r>
            <a:r>
              <a:rPr lang="en-US" altLang="zh-CN" b="1" kern="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急救者向患者腹部施压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患者的胸腔容积缩小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肺内气压大于外界气压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kern="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形成较大的气流把异物冲出</a:t>
            </a:r>
            <a:r>
              <a:rPr lang="en-US" altLang="zh-CN" b="1" kern="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1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763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）某兴趣小组了解到人长时间过度低头易对颈椎肌肉造成伤害，为研究颈椎肌肉产生的拉力大小与人低头角度变化之间的规律，同学们设计并组装了一套如图甲所示的装置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印有头颈部照片的内盘与有刻度的固定外盘圆心均在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点，内盘可绕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点转动，以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点为支点，将整个头颈部简化为杠杆模型，如图乙所示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θ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表示人低头的角度，在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点通过细线悬挂一个重为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的物体模拟头颅重力，用细线垂直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点施加拉力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模拟颈椎肌肉产生的拉力，细线对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点的拉力大小为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实验中通过拉力传感器测出内盘上的头颈部在不同位置平衡时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的大小，实验数据如表所示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58" y="4234030"/>
            <a:ext cx="4640620" cy="2166029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899683"/>
              </p:ext>
            </p:extLst>
          </p:nvPr>
        </p:nvGraphicFramePr>
        <p:xfrm>
          <a:off x="4943078" y="4147757"/>
          <a:ext cx="6840762" cy="2338576"/>
        </p:xfrm>
        <a:graphic>
          <a:graphicData uri="http://schemas.openxmlformats.org/drawingml/2006/table">
            <a:tbl>
              <a:tblPr firstRow="1" firstCol="1" bandRow="1"/>
              <a:tblGrid>
                <a:gridCol w="2816782">
                  <a:extLst>
                    <a:ext uri="{9D8B030D-6E8A-4147-A177-3AD203B41FA5}">
                      <a16:colId xmlns:a16="http://schemas.microsoft.com/office/drawing/2014/main" val="240899797"/>
                    </a:ext>
                  </a:extLst>
                </a:gridCol>
                <a:gridCol w="804796">
                  <a:extLst>
                    <a:ext uri="{9D8B030D-6E8A-4147-A177-3AD203B41FA5}">
                      <a16:colId xmlns:a16="http://schemas.microsoft.com/office/drawing/2014/main" val="1555100583"/>
                    </a:ext>
                  </a:extLst>
                </a:gridCol>
                <a:gridCol w="804796">
                  <a:extLst>
                    <a:ext uri="{9D8B030D-6E8A-4147-A177-3AD203B41FA5}">
                      <a16:colId xmlns:a16="http://schemas.microsoft.com/office/drawing/2014/main" val="4149063493"/>
                    </a:ext>
                  </a:extLst>
                </a:gridCol>
                <a:gridCol w="804796">
                  <a:extLst>
                    <a:ext uri="{9D8B030D-6E8A-4147-A177-3AD203B41FA5}">
                      <a16:colId xmlns:a16="http://schemas.microsoft.com/office/drawing/2014/main" val="4055390285"/>
                    </a:ext>
                  </a:extLst>
                </a:gridCol>
                <a:gridCol w="804796">
                  <a:extLst>
                    <a:ext uri="{9D8B030D-6E8A-4147-A177-3AD203B41FA5}">
                      <a16:colId xmlns:a16="http://schemas.microsoft.com/office/drawing/2014/main" val="3269315744"/>
                    </a:ext>
                  </a:extLst>
                </a:gridCol>
                <a:gridCol w="804796">
                  <a:extLst>
                    <a:ext uri="{9D8B030D-6E8A-4147-A177-3AD203B41FA5}">
                      <a16:colId xmlns:a16="http://schemas.microsoft.com/office/drawing/2014/main" val="1879701019"/>
                    </a:ext>
                  </a:extLst>
                </a:gridCol>
              </a:tblGrid>
              <a:tr h="5846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物体的重力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303531"/>
                  </a:ext>
                </a:extLst>
              </a:tr>
              <a:tr h="5846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的大小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574034"/>
                  </a:ext>
                </a:extLst>
              </a:tr>
              <a:tr h="11692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拉力传感器的示数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78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060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8554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威海中考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）地球绕太阳一周的时间为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地球年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，水星、金星、火星、木星、土星绕太阳一周的时间依次为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62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88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86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地球年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火星绕太阳一周的时间为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火星年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火星年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为时间单位，绕太阳一周时间最短的是（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木星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54760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）请画出图乙中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的力臂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保留作图痕迹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1322368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1844824"/>
            <a:ext cx="3649699" cy="36210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5094" y="1835713"/>
            <a:ext cx="4478552" cy="352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2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）分析表格中的数据可知，颈椎肌肉产生的拉力随人低头的角度增大而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对颈椎肌肉的影响就越大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009790"/>
              </p:ext>
            </p:extLst>
          </p:nvPr>
        </p:nvGraphicFramePr>
        <p:xfrm>
          <a:off x="348194" y="2132856"/>
          <a:ext cx="11498510" cy="1817360"/>
        </p:xfrm>
        <a:graphic>
          <a:graphicData uri="http://schemas.openxmlformats.org/drawingml/2006/table">
            <a:tbl>
              <a:tblPr firstRow="1" firstCol="1" bandRow="1"/>
              <a:tblGrid>
                <a:gridCol w="4734675">
                  <a:extLst>
                    <a:ext uri="{9D8B030D-6E8A-4147-A177-3AD203B41FA5}">
                      <a16:colId xmlns:a16="http://schemas.microsoft.com/office/drawing/2014/main" val="240899797"/>
                    </a:ext>
                  </a:extLst>
                </a:gridCol>
                <a:gridCol w="1352767">
                  <a:extLst>
                    <a:ext uri="{9D8B030D-6E8A-4147-A177-3AD203B41FA5}">
                      <a16:colId xmlns:a16="http://schemas.microsoft.com/office/drawing/2014/main" val="1555100583"/>
                    </a:ext>
                  </a:extLst>
                </a:gridCol>
                <a:gridCol w="1352767">
                  <a:extLst>
                    <a:ext uri="{9D8B030D-6E8A-4147-A177-3AD203B41FA5}">
                      <a16:colId xmlns:a16="http://schemas.microsoft.com/office/drawing/2014/main" val="4149063493"/>
                    </a:ext>
                  </a:extLst>
                </a:gridCol>
                <a:gridCol w="1352767">
                  <a:extLst>
                    <a:ext uri="{9D8B030D-6E8A-4147-A177-3AD203B41FA5}">
                      <a16:colId xmlns:a16="http://schemas.microsoft.com/office/drawing/2014/main" val="4055390285"/>
                    </a:ext>
                  </a:extLst>
                </a:gridCol>
                <a:gridCol w="1352767">
                  <a:extLst>
                    <a:ext uri="{9D8B030D-6E8A-4147-A177-3AD203B41FA5}">
                      <a16:colId xmlns:a16="http://schemas.microsoft.com/office/drawing/2014/main" val="3269315744"/>
                    </a:ext>
                  </a:extLst>
                </a:gridCol>
                <a:gridCol w="1352767">
                  <a:extLst>
                    <a:ext uri="{9D8B030D-6E8A-4147-A177-3AD203B41FA5}">
                      <a16:colId xmlns:a16="http://schemas.microsoft.com/office/drawing/2014/main" val="1879701019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物体的重力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30353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的大小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574034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拉力传感器的示数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78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060110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0343678" y="82434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增大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89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）若某中学生头颅的重力为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，请根据表格中的数据，计算该学生低头角度为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时，颈椎肌肉产生的拉力大小是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）请你结合以上分析，从保护颈椎肌肉的角度提出一条合理建议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3429000"/>
            <a:ext cx="6912768" cy="322656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92634" y="1412315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ea typeface="等线" panose="02010600030101010101" pitchFamily="2" charset="-122"/>
              </a:rPr>
              <a:t>220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89322" y="2346809"/>
            <a:ext cx="11305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时间和角度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在使用电子设备时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将设备屏幕抬高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使屏幕中心与眼睛在同一高度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避免长时间低头看手机或电脑等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写出一条即可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70887" y="1916832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尽量</a:t>
            </a: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减少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低头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17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南充中考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）南充市各学校认真落实国家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政策，强化五育并举要求，开展了各种活动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下列活动中有关物理量接近生活实际的是（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图甲中挑货物的扁担长度约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dm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图乙中扔出的实心球质量约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kg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图丙中大合唱的声音响度约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dB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图丁中画画的纸张面积约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cm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875" y="1916832"/>
            <a:ext cx="7559805" cy="209136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15486" y="145516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08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乐山中考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）为响应国家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每日体育锻炼时间不低于两小时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的要求，某校组织学生远足爬山，开展户外运动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爬山区域等高线如图所示，不考虑重力变化，队伍重力势能最大的位置是（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990" y="2708920"/>
            <a:ext cx="3429560" cy="24964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47562" y="19340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烟台中考改编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）科技发展对人类社会进步具有积极意义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下列关于科技应用的原理错误的是（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图甲中的拦河坝上窄下宽的设计利用了连通器的原理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图乙中的磁悬浮列车利用磁极间的相互作用实现了车体的悬浮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图丙中的潜水器主要通过改变自身重力实现上浮和下沉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图丁中的飞机获得的升力利用了流体压强与流速的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330" y="1916832"/>
            <a:ext cx="9206895" cy="21417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98862" y="13925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4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）医学上用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人工心脏泵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替代心脏推动血液循环，如图所示是其工作原理的简图，活塞在电磁铁的带动下左右移动，代表心脏的舒张和收缩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人工心脏泵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正常工作过程中，电磁铁的电流从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流向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时，则（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电磁铁左端为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活塞向右移动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电磁铁左端为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活塞向左移动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电磁铁左端为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活塞向右移动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电磁铁左端为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活塞向左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486" y="2348880"/>
            <a:ext cx="5256584" cy="266402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40024" y="1988840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6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陕西中考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）为了增强学生体质，促进身心健康发展，学校开展了形式多样的体育运动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对下列各项运动中所涉及的物理知识分析正确的是（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脚蹬地的同时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地也对脚施加了力的作用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乒乓球弹回过程中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运动状态保持不变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毽子上升过程中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不受重力作用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图丁中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排球下降过程中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惯性越来越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844824"/>
            <a:ext cx="8321856" cy="22033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63558" y="140436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9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兰州中考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）如图所示，在做红磷燃烧测空气中氧气含量的实验中，氧气被消耗，集气瓶内气体的密度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）；打开止水夹，烧杯中的水在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的作用下进入集气瓶，根据集气瓶中水的体积变化，便可测出空气中氧气的体积占比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982" y="2989038"/>
            <a:ext cx="3721262" cy="31357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439022" y="137769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变小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880934" y="195059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大气压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0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宜宾中考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）超导材料，又被称为超导体，是指在一定温度下电阻降为零的导体，具有零电阻和抗磁性两个基本性质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当电流流经超导体时，不发生热损耗，还可以形成强磁场，因此人们对超导体的研究从未停歇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1911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年，荷兰科学家卡末林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昂内斯用液氮冷却汞，当温度下降到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时，汞的电阻完全消失，产生了低温超导现象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为了使超导材料具有实用性，人们开始了探寻高温超导体的历程，高温超导体是指温度为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77 K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以上的超导材料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我国科学家赵忠贤等曾在铱－钡－铜－氧系材料上把临界超导温度提高到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90K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年，物理学家发现，氢化镧在大约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万个标准大气压、温度约为－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时转变为超导体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目前，已有科学家投入到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室温环境下的常温超导的研究，未来，超导材料可能将主要用于远距离输电、磁悬浮等科技领域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［注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热力学温标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符号为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与摄氏温标的换算关系是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73</a:t>
            </a:r>
            <a:r>
              <a:rPr lang="en-US" altLang="zh-CN" kern="10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64043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1897</Words>
  <Application>Microsoft Office PowerPoint</Application>
  <PresentationFormat>自定义</PresentationFormat>
  <Paragraphs>137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439</cp:revision>
  <dcterms:created xsi:type="dcterms:W3CDTF">2020-11-06T05:24:00Z</dcterms:created>
  <dcterms:modified xsi:type="dcterms:W3CDTF">2025-09-10T12:08:34Z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